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067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27F97BB-C833-4FB7-BDE5-3F7075034690}" styleName="Estilo temático 2 - Énfasis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1230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isósceles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6">
                  <a:lumMod val="9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5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7330B63F-63E3-41A3-9A06-3C740E293DB5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6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4E5346B-4018-4909-8888-4A1ECFC22281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8773C-72E3-4DEC-9892-E68F1B5EDC82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8BF15-4B0C-4317-ACA6-52FC3735BC7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69D5A-E474-4F70-8DD9-B3A5A8CE3297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5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578B4-3DE0-4047-805E-0BAEE89EEB8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8177A9-A2DD-4C63-BBE7-699AA6784668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A4FDC-5F78-429C-826C-B3937AFB7DE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Triángulo isósceles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5 Conector recto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EF85F-6F58-4F4A-A27C-2744FEA4AEC8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9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A3091-496A-4F7B-9AC1-71EB5787249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02251-B87B-4645-B0C0-7F18114BABC3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6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E1717-8A7A-46AE-8152-4A44BD73007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4B4DA7-C06F-46A7-B173-6E137192A513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FDFE8880-902F-489F-B7D8-0BE9369A0B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0C97D-1EEB-448B-A588-BA80CCEC0D60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E350E-96E4-466C-8837-3F653A293F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FC9E1-3818-4A06-A5C0-5A5E859087F6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2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8D91D-457A-4121-B275-1709CEE495E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CAF92921-B2EF-4CC6-A224-23836BC0EBB3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B9B7F43-6541-4EC3-8A3C-E9FEBA79652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91A62519-2BE0-4F4B-861C-A1F613F129FD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57FA5604-2524-4193-9B65-A0ADBCBE5E3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0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D557E63-F832-413E-9126-7122B46B6935}" type="datetimeFigureOut">
              <a:rPr lang="en-US"/>
              <a:pPr>
                <a:defRPr/>
              </a:pPr>
              <a:t>4/1/2011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E8C202A-1001-4FC2-A317-9DDC2704EFD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25" r:id="rId4"/>
    <p:sldLayoutId id="2147483733" r:id="rId5"/>
    <p:sldLayoutId id="2147483726" r:id="rId6"/>
    <p:sldLayoutId id="2147483727" r:id="rId7"/>
    <p:sldLayoutId id="2147483734" r:id="rId8"/>
    <p:sldLayoutId id="2147483735" r:id="rId9"/>
    <p:sldLayoutId id="2147483728" r:id="rId10"/>
    <p:sldLayoutId id="2147483729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E3E3E3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E3E3E3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E6E6E6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es-MX" sz="2400" dirty="0" smtClean="0">
                <a:solidFill>
                  <a:schemeClr val="tx1">
                    <a:lumMod val="95000"/>
                  </a:schemeClr>
                </a:solidFill>
              </a:rPr>
              <a:t>INFORME DEL ORGANO INTERNO DE CONTROL</a:t>
            </a:r>
            <a:br>
              <a:rPr lang="es-MX" sz="24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es-MX" sz="1800" dirty="0" smtClean="0">
                <a:solidFill>
                  <a:schemeClr val="tx1">
                    <a:lumMod val="95000"/>
                  </a:schemeClr>
                </a:solidFill>
              </a:rPr>
              <a:t>CENTRO DE INVESTIGACION EN MATERIALES AVANZADOS, S.C. </a:t>
            </a:r>
            <a:endParaRPr lang="en-US" sz="18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28596" y="3000372"/>
            <a:ext cx="8062912" cy="3714776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>
              <a:solidFill>
                <a:schemeClr val="tx1">
                  <a:lumMod val="9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MX" sz="1800" b="1" dirty="0" smtClean="0">
                <a:solidFill>
                  <a:schemeClr val="tx1">
                    <a:lumMod val="95000"/>
                  </a:schemeClr>
                </a:solidFill>
              </a:rPr>
              <a:t>PRIMERA SESION ORDINARIA DEL CONSEJO DE ADMINISTRACION 2011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s-MX" sz="1800" b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s-MX" sz="1800" b="1" dirty="0" smtClean="0">
                <a:solidFill>
                  <a:schemeClr val="tx1">
                    <a:lumMod val="95000"/>
                  </a:schemeClr>
                </a:solidFill>
              </a:rPr>
              <a:t>12 DE MAYO DEL 2011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1800" b="1" dirty="0" smtClean="0">
                <a:solidFill>
                  <a:schemeClr val="tx1">
                    <a:lumMod val="95000"/>
                  </a:schemeClr>
                </a:solidFill>
              </a:rPr>
              <a:t>SAN LUIS POTOSI, S.L.P.</a:t>
            </a:r>
            <a:endParaRPr lang="en-US" sz="1800" b="1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873474"/>
          </a:xfrm>
        </p:spPr>
        <p:txBody>
          <a:bodyPr>
            <a:normAutofit fontScale="90000"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13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Atendiendo a los ordenamientos del Articulo 37 de la Ley Orgánica de la Administración Publica Federal  y al Articulo  79 Fracción VIII Y  IX del reglamento interior de la Secretaria de la Función Publica.</a:t>
            </a:r>
            <a:b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Se presenta el informe de resultados de acuerdo a nuestro Programa Anual de Auditoria y Control 2010</a:t>
            </a:r>
            <a:b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ES" sz="20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2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es-ES" sz="2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Resumen de Auditorias Internas y de Control con sus Seguimientos  </a:t>
            </a:r>
            <a:r>
              <a:rPr lang="es-E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s-ES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s-ES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es-ES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en-US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graphicFrame>
        <p:nvGraphicFramePr>
          <p:cNvPr id="4" name="6 Tabla"/>
          <p:cNvGraphicFramePr>
            <a:graphicFrameLocks noGrp="1"/>
          </p:cNvGraphicFramePr>
          <p:nvPr/>
        </p:nvGraphicFramePr>
        <p:xfrm>
          <a:off x="899592" y="3429000"/>
          <a:ext cx="7488831" cy="243332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168351"/>
                <a:gridCol w="2160241"/>
                <a:gridCol w="2160239"/>
              </a:tblGrid>
              <a:tr h="299402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Programa</a:t>
                      </a:r>
                    </a:p>
                    <a:p>
                      <a:pPr algn="ctr"/>
                      <a:r>
                        <a:rPr lang="es-ES" sz="1600" dirty="0" smtClean="0"/>
                        <a:t>2010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Terminadas  al</a:t>
                      </a:r>
                    </a:p>
                    <a:p>
                      <a:pPr algn="ctr"/>
                      <a:r>
                        <a:rPr lang="es-ES" sz="1600" dirty="0" smtClean="0"/>
                        <a:t> 4º trimestre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Revisiones de  Auditoria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ES" dirty="0" smtClean="0"/>
                        <a:t>Revisiones de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Seguimientos de Auditoria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Seguimientos de Control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17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8062912" cy="72008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defRPr/>
            </a:pPr>
            <a:r>
              <a:rPr lang="es-MX" b="1" dirty="0" smtClean="0"/>
              <a:t>Revisiones de Control 2010</a:t>
            </a:r>
            <a:endParaRPr lang="es-MX" b="1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971550" y="1844675"/>
          <a:ext cx="7488238" cy="28561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58"/>
                <a:gridCol w="864027"/>
                <a:gridCol w="1828857"/>
                <a:gridCol w="1497648"/>
                <a:gridCol w="1497648"/>
              </a:tblGrid>
              <a:tr h="639983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Revisiones de Control</a:t>
                      </a:r>
                      <a:endParaRPr kumimoji="0" lang="es-MX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Clave</a:t>
                      </a:r>
                      <a:endParaRPr kumimoji="0" lang="es-MX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Acciones de Mejora</a:t>
                      </a:r>
                      <a:endParaRPr kumimoji="0" lang="es-MX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Atendidas</a:t>
                      </a:r>
                      <a:endParaRPr kumimoji="0" lang="es-MX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Pendientes de Atender</a:t>
                      </a:r>
                      <a:endParaRPr kumimoji="0" lang="es-MX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</a:tr>
              <a:tr h="467981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Adquisiciones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211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3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3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0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</a:tr>
              <a:tr h="639983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L.</a:t>
                      </a:r>
                      <a:r>
                        <a:rPr kumimoji="0" lang="es-MX" sz="1800" kern="1200" baseline="0" dirty="0" smtClean="0"/>
                        <a:t> F. de </a:t>
                      </a:r>
                      <a:r>
                        <a:rPr kumimoji="0" lang="es-MX" sz="1800" kern="1200" dirty="0" smtClean="0"/>
                        <a:t>Transparencia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961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2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2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0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</a:tr>
              <a:tr h="639983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/>
                        <a:t>Identificación de Riesgos</a:t>
                      </a:r>
                      <a:endParaRPr kumimoji="0" lang="es-MX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961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</a:tr>
              <a:tr h="467981"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kumimoji="0" lang="es-MX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s-MX" sz="18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es-MX" sz="1800" b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3" marR="91433" marT="45713" marB="45713"/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899592" y="5013176"/>
            <a:ext cx="756084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2400" dirty="0">
                <a:ln>
                  <a:solidFill>
                    <a:srgbClr val="000000"/>
                  </a:solidFill>
                </a:ln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La revisión de control llamada Identificación de Riesgos con clave 961 sirvió de base para la elaboración del Programa de Auditoria y Revisiones de Control 2011 (PARC 2011)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576" y="267494"/>
            <a:ext cx="7931224" cy="1289298"/>
          </a:xfrm>
        </p:spPr>
        <p:txBody>
          <a:bodyPr/>
          <a:lstStyle/>
          <a:p>
            <a:pPr algn="ctr" eaLnBrk="1" hangingPunct="1">
              <a:defRPr/>
            </a:pPr>
            <a:r>
              <a:rPr lang="es-MX" sz="3000" b="1" dirty="0" smtClean="0">
                <a:latin typeface="+mn-lt"/>
              </a:rPr>
              <a:t>Revisiones de Auditoria 2010</a:t>
            </a:r>
            <a:endParaRPr lang="es-MX" sz="3000" b="1" dirty="0">
              <a:latin typeface="+mn-lt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684213" y="1341438"/>
          <a:ext cx="8229600" cy="33116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14600"/>
                <a:gridCol w="977240"/>
                <a:gridCol w="1645920"/>
                <a:gridCol w="1645920"/>
                <a:gridCol w="1645920"/>
              </a:tblGrid>
              <a:tr h="639917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Auditoria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Clave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Observación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Atendidas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Pendientes de Atender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Gasto de Inversión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310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0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Obra Pública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230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7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pPr algn="ctr"/>
                      <a:r>
                        <a:rPr lang="es-MX" sz="1800" smtClean="0"/>
                        <a:t>Fideicomiso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370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0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Adquisiciones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210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4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4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Al Desempeño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800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370746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Recursos Humanos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100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</a:t>
                      </a:r>
                      <a:endParaRPr lang="es-MX" sz="1800" dirty="0"/>
                    </a:p>
                  </a:txBody>
                  <a:tcPr marT="45708" marB="45708"/>
                </a:tc>
              </a:tr>
              <a:tr h="447134"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Total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20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11</a:t>
                      </a:r>
                      <a:endParaRPr lang="es-MX" sz="1800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dirty="0" smtClean="0"/>
                        <a:t>9</a:t>
                      </a:r>
                      <a:endParaRPr lang="es-MX" sz="1800" dirty="0"/>
                    </a:p>
                  </a:txBody>
                  <a:tcPr marT="45708" marB="45708"/>
                </a:tc>
              </a:tr>
            </a:tbl>
          </a:graphicData>
        </a:graphic>
      </p:graphicFrame>
      <p:sp>
        <p:nvSpPr>
          <p:cNvPr id="5" name="4 Rectángulo"/>
          <p:cNvSpPr/>
          <p:nvPr/>
        </p:nvSpPr>
        <p:spPr>
          <a:xfrm>
            <a:off x="477598" y="4797152"/>
            <a:ext cx="828092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2400" dirty="0">
                <a:ln>
                  <a:solidFill>
                    <a:srgbClr val="000000"/>
                  </a:solidFill>
                </a:ln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De los resultados de las auditorias y de las revisiones de control que se llevaron a cabo durante el ejercicio 2010, en el siguiente cuadro se indicaran las observaciones que quedaron pendientes de atender al 31 de diciembre del mismo año.</a:t>
            </a:r>
            <a:endParaRPr lang="es-MX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96944" cy="1361306"/>
          </a:xfrm>
        </p:spPr>
        <p:txBody>
          <a:bodyPr/>
          <a:lstStyle/>
          <a:p>
            <a:pPr algn="ctr" eaLnBrk="1" hangingPunct="1">
              <a:defRPr/>
            </a:pPr>
            <a:r>
              <a:rPr lang="es-MX" sz="2400" dirty="0" smtClean="0"/>
              <a:t>Observaciones pendientes de atender en revisiones </a:t>
            </a:r>
            <a:br>
              <a:rPr lang="es-MX" sz="2400" dirty="0" smtClean="0"/>
            </a:br>
            <a:r>
              <a:rPr lang="es-MX" sz="2400" dirty="0" smtClean="0"/>
              <a:t>de auditoria 2010  </a:t>
            </a:r>
            <a:endParaRPr lang="es-MX" sz="24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539750" y="1773238"/>
          <a:ext cx="7993062" cy="42418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239"/>
                <a:gridCol w="1800239"/>
                <a:gridCol w="439258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Revisión Numero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Rubro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Observaciones</a:t>
                      </a:r>
                      <a:endParaRPr lang="es-MX" sz="1600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R. A. 003/2010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Obra Pública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1.-Conceptos</a:t>
                      </a:r>
                      <a:r>
                        <a:rPr lang="es-MX" sz="1600" baseline="0" dirty="0" smtClean="0"/>
                        <a:t> extraordinarios</a:t>
                      </a:r>
                    </a:p>
                    <a:p>
                      <a:r>
                        <a:rPr lang="es-MX" sz="1600" baseline="0" dirty="0" smtClean="0"/>
                        <a:t>2.-Bitacora </a:t>
                      </a:r>
                      <a:endParaRPr lang="es-MX" sz="1600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R. A. 006/2010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Adquisiciones 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1.-Programa anual</a:t>
                      </a:r>
                      <a:r>
                        <a:rPr lang="es-MX" sz="1600" baseline="0" dirty="0" smtClean="0"/>
                        <a:t> de adquisiciones</a:t>
                      </a:r>
                    </a:p>
                    <a:p>
                      <a:r>
                        <a:rPr lang="es-MX" sz="1600" baseline="0" dirty="0" smtClean="0"/>
                        <a:t>2.-Adquisiciones por excepción  bajo el Articulo 41 de la LAASSP.</a:t>
                      </a:r>
                    </a:p>
                    <a:p>
                      <a:r>
                        <a:rPr lang="es-MX" sz="1600" baseline="0" dirty="0" smtClean="0"/>
                        <a:t>3.-Sesiones del comité.</a:t>
                      </a:r>
                    </a:p>
                    <a:p>
                      <a:r>
                        <a:rPr lang="es-MX" sz="1600" baseline="0" dirty="0" smtClean="0"/>
                        <a:t>4.-Ordenes de compra.</a:t>
                      </a:r>
                      <a:endParaRPr lang="es-MX" sz="1600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R. A. 007/2010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Al</a:t>
                      </a:r>
                      <a:r>
                        <a:rPr lang="es-MX" sz="1600" baseline="0" dirty="0" smtClean="0"/>
                        <a:t> Desempeño</a:t>
                      </a:r>
                      <a:endParaRPr lang="es-MX" sz="1600" dirty="0"/>
                    </a:p>
                  </a:txBody>
                  <a:tcPr marL="91442" marR="91442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1.-Metas y objetivos.</a:t>
                      </a:r>
                    </a:p>
                    <a:p>
                      <a:r>
                        <a:rPr lang="es-MX" sz="1600" dirty="0" smtClean="0"/>
                        <a:t>2.-Material</a:t>
                      </a:r>
                      <a:r>
                        <a:rPr lang="es-MX" sz="1600" baseline="0" dirty="0" smtClean="0"/>
                        <a:t> de consumo en Taller de Mtto.</a:t>
                      </a:r>
                      <a:endParaRPr lang="es-MX" sz="1600" dirty="0"/>
                    </a:p>
                  </a:txBody>
                  <a:tcPr marL="91442" marR="91442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R. A. 009/2010</a:t>
                      </a:r>
                      <a:endParaRPr lang="es-MX" sz="1600" dirty="0"/>
                    </a:p>
                  </a:txBody>
                  <a:tcPr marL="91442" marR="91442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Recursos Humanos</a:t>
                      </a:r>
                      <a:endParaRPr lang="es-MX" sz="1600" dirty="0"/>
                    </a:p>
                  </a:txBody>
                  <a:tcPr marL="91442" marR="91442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1.-Servidores Públicos Obligados a Presentar Declaración de Situación Patrimonial</a:t>
                      </a:r>
                      <a:endParaRPr lang="es-MX" sz="1600" dirty="0"/>
                    </a:p>
                  </a:txBody>
                  <a:tcPr marL="91442" marR="91442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sz="1600" b="1" dirty="0" smtClean="0"/>
                        <a:t>Total</a:t>
                      </a:r>
                      <a:r>
                        <a:rPr lang="es-MX" sz="1600" b="1" baseline="0" dirty="0" smtClean="0"/>
                        <a:t> Observaciones Pendientes</a:t>
                      </a:r>
                      <a:endParaRPr lang="es-MX" sz="1600" b="1" dirty="0"/>
                    </a:p>
                  </a:txBody>
                  <a:tcPr marL="91442" marR="91442"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s-MX" sz="1600" dirty="0"/>
                    </a:p>
                  </a:txBody>
                  <a:tcP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9</a:t>
                      </a:r>
                      <a:r>
                        <a:rPr lang="es-MX" sz="1600" dirty="0" smtClean="0"/>
                        <a:t> </a:t>
                      </a:r>
                      <a:endParaRPr lang="es-MX" sz="1600" dirty="0"/>
                    </a:p>
                  </a:txBody>
                  <a:tcPr marL="91442" marR="91442"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8062912" cy="6453336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los resultados de las revisiones que anteceden y de la participación que se llevo a cabo en el Taller de Enfoque Estratégico en la ciudad de México se presenta el        </a:t>
            </a:r>
          </a:p>
          <a:p>
            <a:pPr eaLnBrk="1" hangingPunct="1">
              <a:defRPr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Programa de Auditoria y Revisiones de Control 2011</a:t>
            </a:r>
          </a:p>
          <a:p>
            <a:pPr eaLnBrk="1" hangingPunct="1">
              <a:defRPr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defRPr/>
            </a:pP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 eaLnBrk="1" hangingPunct="1">
              <a:defRPr/>
            </a:pPr>
            <a:r>
              <a:rPr lang="es-MX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 lleva a cabo un seguimiento de auditoria y un seguimiento de control en cada trimestre  </a:t>
            </a:r>
            <a:endParaRPr lang="es-MX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116013" y="2565400"/>
          <a:ext cx="7056438" cy="243230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24076"/>
                <a:gridCol w="1368085"/>
                <a:gridCol w="864054"/>
                <a:gridCol w="3600223"/>
              </a:tblGrid>
              <a:tr h="370646"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Trimestre</a:t>
                      </a:r>
                      <a:endParaRPr lang="es-MX" sz="18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Revisiones</a:t>
                      </a:r>
                      <a:endParaRPr lang="es-MX" sz="18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Clave</a:t>
                      </a:r>
                      <a:endParaRPr lang="es-MX" sz="18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Rubro</a:t>
                      </a:r>
                      <a:endParaRPr lang="es-MX" sz="1800" dirty="0"/>
                    </a:p>
                  </a:txBody>
                  <a:tcPr marL="91436" marR="91436" marT="45696" marB="45696"/>
                </a:tc>
              </a:tr>
              <a:tr h="37064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230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Obra Pública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</a:tr>
              <a:tr h="37064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1</a:t>
                      </a:r>
                      <a:endParaRPr lang="es-MX" sz="1600" dirty="0"/>
                    </a:p>
                  </a:txBody>
                  <a:tcPr marL="91436" marR="91436" marT="45696" marB="45696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Control</a:t>
                      </a:r>
                      <a:endParaRPr lang="es-MX" sz="1600" dirty="0"/>
                    </a:p>
                  </a:txBody>
                  <a:tcPr marL="91436" marR="91436" marT="45696" marB="45696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241</a:t>
                      </a:r>
                      <a:endParaRPr lang="es-MX" sz="1600" dirty="0"/>
                    </a:p>
                  </a:txBody>
                  <a:tcPr marL="91436" marR="91436" marT="45696" marB="45696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Activo Fijo</a:t>
                      </a:r>
                      <a:endParaRPr lang="es-MX" sz="1600" dirty="0"/>
                    </a:p>
                  </a:txBody>
                  <a:tcPr marL="91436" marR="91436" marT="45696" marB="45696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64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91436" marR="91436" marT="45696" marB="45696"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Control</a:t>
                      </a:r>
                      <a:endParaRPr lang="es-MX" sz="1600" dirty="0"/>
                    </a:p>
                  </a:txBody>
                  <a:tcPr marL="91436" marR="91436" marT="45696" marB="45696"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961</a:t>
                      </a:r>
                      <a:endParaRPr lang="es-MX" sz="1600" dirty="0"/>
                    </a:p>
                  </a:txBody>
                  <a:tcPr marL="91436" marR="91436" marT="45696" marB="45696"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Código</a:t>
                      </a:r>
                      <a:r>
                        <a:rPr lang="es-MX" sz="1600" baseline="0" dirty="0" smtClean="0"/>
                        <a:t> de Ética</a:t>
                      </a:r>
                      <a:endParaRPr lang="es-MX" sz="1600" dirty="0"/>
                    </a:p>
                  </a:txBody>
                  <a:tcPr marL="91436" marR="91436" marT="45696" marB="45696"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78818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700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Act.</a:t>
                      </a:r>
                      <a:r>
                        <a:rPr lang="es-MX" sz="1600" baseline="0" dirty="0" smtClean="0"/>
                        <a:t> Especifica Inst. </a:t>
                      </a:r>
                    </a:p>
                    <a:p>
                      <a:r>
                        <a:rPr lang="es-MX" sz="1600" baseline="0" dirty="0" smtClean="0"/>
                        <a:t>( Recursos Autogenerados)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</a:tr>
              <a:tr h="370646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2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800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Al Desempeño</a:t>
                      </a:r>
                      <a:endParaRPr lang="es-MX" sz="1600" dirty="0"/>
                    </a:p>
                  </a:txBody>
                  <a:tcPr marL="91436" marR="91436" marT="45696" marB="4569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36576" indent="0" algn="ctr" eaLnBrk="1" hangingPunct="1">
              <a:spcBef>
                <a:spcPts val="0"/>
              </a:spcBef>
              <a:defRPr/>
            </a:pPr>
            <a:r>
              <a:rPr lang="es-MX" sz="2400" b="1" dirty="0" smtClean="0">
                <a:ln>
                  <a:solidFill>
                    <a:srgbClr val="000000"/>
                  </a:solidFill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>Programa de Auditoria y Revisiones de Control 2011</a:t>
            </a:r>
            <a:r>
              <a:rPr lang="es-MX" sz="2400" dirty="0" smtClean="0">
                <a:ln>
                  <a:solidFill>
                    <a:srgbClr val="000000"/>
                  </a:solidFill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lang="es-MX" sz="2400" dirty="0" smtClean="0">
                <a:ln>
                  <a:solidFill>
                    <a:srgbClr val="000000"/>
                  </a:solidFill>
                </a:ln>
                <a:solidFill>
                  <a:prstClr val="white"/>
                </a:solidFill>
                <a:effectLst/>
                <a:latin typeface="Arial" pitchFamily="34" charset="0"/>
                <a:ea typeface="+mn-ea"/>
                <a:cs typeface="Arial" pitchFamily="34" charset="0"/>
              </a:rPr>
            </a:b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187450" y="1504950"/>
          <a:ext cx="7200901" cy="290687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224154"/>
                <a:gridCol w="1512189"/>
                <a:gridCol w="1008126"/>
                <a:gridCol w="3456432"/>
              </a:tblGrid>
              <a:tr h="335235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Trimestre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Revisiones 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Clave 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Rubro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</a:tr>
              <a:tr h="4122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100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Recursos Humanos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</a:tr>
              <a:tr h="4122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3</a:t>
                      </a:r>
                      <a:endParaRPr lang="es-MX" sz="1600" dirty="0"/>
                    </a:p>
                  </a:txBody>
                  <a:tcPr marL="91441" marR="91441" marT="45714" marB="45714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 </a:t>
                      </a:r>
                      <a:endParaRPr lang="es-MX" sz="1600" dirty="0"/>
                    </a:p>
                  </a:txBody>
                  <a:tcPr marL="91441" marR="91441" marT="45714" marB="45714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210</a:t>
                      </a:r>
                      <a:endParaRPr lang="es-MX" sz="1600" dirty="0"/>
                    </a:p>
                  </a:txBody>
                  <a:tcPr marL="91441" marR="91441" marT="45714" marB="45714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Adquisiciones</a:t>
                      </a:r>
                      <a:r>
                        <a:rPr lang="es-MX" sz="1600" baseline="0" dirty="0" smtClean="0"/>
                        <a:t> </a:t>
                      </a:r>
                      <a:endParaRPr lang="es-MX" sz="1600" dirty="0"/>
                    </a:p>
                  </a:txBody>
                  <a:tcPr marL="91441" marR="91441" marT="45714" marB="45714">
                    <a:lnB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848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/>
                    </a:p>
                  </a:txBody>
                  <a:tcPr marL="91441" marR="91441" marT="45714" marB="4571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</a:t>
                      </a:r>
                      <a:endParaRPr lang="es-MX" sz="1600" dirty="0"/>
                    </a:p>
                  </a:txBody>
                  <a:tcPr marL="91441" marR="91441" marT="45714" marB="45714"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700</a:t>
                      </a:r>
                      <a:endParaRPr lang="es-MX" sz="1600" dirty="0"/>
                    </a:p>
                  </a:txBody>
                  <a:tcPr marL="91441" marR="91441" marT="45714" marB="45714"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Act.</a:t>
                      </a:r>
                      <a:r>
                        <a:rPr lang="es-MX" sz="1600" baseline="0" dirty="0" smtClean="0"/>
                        <a:t> Especificas Inst. (Instalaciones o equipo para beneficios personales)</a:t>
                      </a:r>
                      <a:endParaRPr lang="es-MX" sz="1600" dirty="0"/>
                    </a:p>
                  </a:txBody>
                  <a:tcPr marL="91441" marR="91441" marT="45714" marB="45714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35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/>
                    </a:p>
                  </a:txBody>
                  <a:tcPr marL="91441" marR="91441" marT="45714" marB="45714"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Control</a:t>
                      </a:r>
                      <a:endParaRPr lang="es-MX" sz="1600" dirty="0"/>
                    </a:p>
                  </a:txBody>
                  <a:tcPr marL="91441" marR="91441" marT="45714" marB="45714"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321</a:t>
                      </a:r>
                      <a:endParaRPr lang="es-MX" sz="1600" dirty="0"/>
                    </a:p>
                  </a:txBody>
                  <a:tcPr marL="91441" marR="91441" marT="45714" marB="45714"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Ingresos</a:t>
                      </a:r>
                      <a:endParaRPr lang="es-MX" sz="1600" dirty="0"/>
                    </a:p>
                  </a:txBody>
                  <a:tcPr marL="91441" marR="91441" marT="45714" marB="45714">
                    <a:lnT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88915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4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Auditoria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700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Act.</a:t>
                      </a:r>
                      <a:r>
                        <a:rPr lang="es-MX" sz="1600" baseline="0" dirty="0" smtClean="0"/>
                        <a:t> Especificas Inst.</a:t>
                      </a:r>
                    </a:p>
                    <a:p>
                      <a:r>
                        <a:rPr lang="es-MX" sz="1600" baseline="0" dirty="0" smtClean="0"/>
                        <a:t>(Becas)</a:t>
                      </a:r>
                      <a:endParaRPr lang="es-MX" sz="1600" dirty="0"/>
                    </a:p>
                  </a:txBody>
                  <a:tcPr marL="91441" marR="91441" marT="45714" marB="45714"/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539552" y="4885709"/>
            <a:ext cx="799288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MX" sz="2400" dirty="0">
                <a:ln>
                  <a:solidFill>
                    <a:srgbClr val="000000"/>
                  </a:solidFill>
                </a:ln>
                <a:solidFill>
                  <a:prstClr val="white"/>
                </a:solidFill>
                <a:latin typeface="Arial" pitchFamily="34" charset="0"/>
                <a:ea typeface="+mj-ea"/>
                <a:cs typeface="Arial" pitchFamily="34" charset="0"/>
              </a:rPr>
              <a:t>Se lleva a cabo un seguimiento de auditoria y un seguimiento de control en cada trimestre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539750" y="620713"/>
            <a:ext cx="8229600" cy="5761037"/>
          </a:xfrm>
        </p:spPr>
        <p:txBody>
          <a:bodyPr/>
          <a:lstStyle/>
          <a:p>
            <a:pPr algn="just" eaLnBrk="1" hangingPunct="1"/>
            <a:r>
              <a:rPr lang="es-MX" sz="2400" smtClean="0"/>
              <a:t>De las revisiones que se llevaron a cabo en el periodo del 2010 quedaron pendientes de atender 9 observaciones, las cuales se les dará seguimiento en el presente año, a fin de solventarlas. </a:t>
            </a:r>
          </a:p>
          <a:p>
            <a:pPr algn="just" eaLnBrk="1" hangingPunct="1"/>
            <a:endParaRPr lang="es-MX" sz="2400" smtClean="0"/>
          </a:p>
          <a:p>
            <a:pPr algn="just" eaLnBrk="1" hangingPunct="1"/>
            <a:r>
              <a:rPr lang="es-MX" sz="2400" smtClean="0"/>
              <a:t>El Órgano Interno de Control aplica medidas de común acuerdo con la entidad, con el propósito de fortalecer el control interno institucional implementando acciones preventivas y correctivas para evitar las recurrencias de observaciones y acciones de mejora en igual forma se tiene una comunicación estrecha con las distintas autoridades de auditoria externa, con el propósito de coordinar los trabajos de planeación,  ejecución  y seguimiento de auditorias.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591</Words>
  <Application>Microsoft Office PowerPoint</Application>
  <PresentationFormat>Presentación en pantalla (4:3)</PresentationFormat>
  <Paragraphs>190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Wingdings 2</vt:lpstr>
      <vt:lpstr>Verdana</vt:lpstr>
      <vt:lpstr>Calibri</vt:lpstr>
      <vt:lpstr>Brío</vt:lpstr>
      <vt:lpstr>INFORME DEL ORGANO INTERNO DE CONTROL CENTRO DE INVESTIGACION EN MATERIALES AVANZADOS, S.C. </vt:lpstr>
      <vt:lpstr>        Atendiendo a los ordenamientos del Articulo 37 de la Ley Orgánica de la Administración Publica Federal  y al Articulo  79 Fracción VIII Y  IX del reglamento interior de la Secretaria de la Función Publica.     Se presenta el informe de resultados de acuerdo a nuestro Programa Anual de Auditoria y Control 2010   Resumen de Auditorias Internas y de Control con sus Seguimientos    </vt:lpstr>
      <vt:lpstr>Diapositiva 3</vt:lpstr>
      <vt:lpstr>Revisiones de Auditoria 2010</vt:lpstr>
      <vt:lpstr>Observaciones pendientes de atender en revisiones  de auditoria 2010  </vt:lpstr>
      <vt:lpstr>Diapositiva 6</vt:lpstr>
      <vt:lpstr>Programa de Auditoria y Revisiones de Control 2011 </vt:lpstr>
      <vt:lpstr>Diapositiva 8</vt:lpstr>
    </vt:vector>
  </TitlesOfParts>
  <Company>CIMAV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DEL ORGANO INTERNO DE CONTROL CENTRO DE INVESTIGACION EN MATERIALES AVANZADOS, S.C.</dc:title>
  <dc:creator>luz.garcia</dc:creator>
  <cp:lastModifiedBy>edgar.mundo</cp:lastModifiedBy>
  <cp:revision>28</cp:revision>
  <cp:lastPrinted>2011-03-31T23:15:28Z</cp:lastPrinted>
  <dcterms:created xsi:type="dcterms:W3CDTF">2011-03-30T16:58:46Z</dcterms:created>
  <dcterms:modified xsi:type="dcterms:W3CDTF">2011-04-01T20:59:30Z</dcterms:modified>
</cp:coreProperties>
</file>